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"/>
  </p:notesMasterIdLst>
  <p:sldIdLst>
    <p:sldId id="269" r:id="rId2"/>
    <p:sldId id="270" r:id="rId3"/>
    <p:sldId id="256" r:id="rId4"/>
    <p:sldId id="265" r:id="rId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65"/>
    <p:restoredTop sz="99279" autoAdjust="0"/>
  </p:normalViewPr>
  <p:slideViewPr>
    <p:cSldViewPr snapToGrid="0" snapToObjects="1">
      <p:cViewPr>
        <p:scale>
          <a:sx n="133" d="100"/>
          <a:sy n="133" d="100"/>
        </p:scale>
        <p:origin x="1888" y="784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notesMaster" Target="notesMasters/notesMaster1.xml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7E2254-ED26-E843-B960-B58E2116B1C2}" type="datetimeFigureOut">
              <a:rPr lang="en-US" smtClean="0"/>
              <a:t>8/30/17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98A71B-120E-754C-B0B6-7F19AB94DC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58254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1FB0EC-BC48-F541-B338-28FEEA31DE40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28996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27ABBA-6275-2845-A3EA-B435CE895C0C}" type="datetimeFigureOut">
              <a:rPr lang="en-US" smtClean="0"/>
              <a:t>8/30/17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5463-6A86-2E43-8BD1-020B338477B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366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27ABBA-6275-2845-A3EA-B435CE895C0C}" type="datetimeFigureOut">
              <a:rPr lang="en-US" smtClean="0"/>
              <a:t>8/30/17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5463-6A86-2E43-8BD1-020B338477B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98623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27ABBA-6275-2845-A3EA-B435CE895C0C}" type="datetimeFigureOut">
              <a:rPr lang="en-US" smtClean="0"/>
              <a:t>8/30/17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5463-6A86-2E43-8BD1-020B338477B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23037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27ABBA-6275-2845-A3EA-B435CE895C0C}" type="datetimeFigureOut">
              <a:rPr lang="en-US" smtClean="0"/>
              <a:t>8/30/17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5463-6A86-2E43-8BD1-020B338477B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15330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27ABBA-6275-2845-A3EA-B435CE895C0C}" type="datetimeFigureOut">
              <a:rPr lang="en-US" smtClean="0"/>
              <a:t>8/30/17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5463-6A86-2E43-8BD1-020B338477B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46541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27ABBA-6275-2845-A3EA-B435CE895C0C}" type="datetimeFigureOut">
              <a:rPr lang="en-US" smtClean="0"/>
              <a:t>8/30/17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5463-6A86-2E43-8BD1-020B338477B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4003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27ABBA-6275-2845-A3EA-B435CE895C0C}" type="datetimeFigureOut">
              <a:rPr lang="en-US" smtClean="0"/>
              <a:t>8/30/17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5463-6A86-2E43-8BD1-020B338477B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53391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27ABBA-6275-2845-A3EA-B435CE895C0C}" type="datetimeFigureOut">
              <a:rPr lang="en-US" smtClean="0"/>
              <a:t>8/30/17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5463-6A86-2E43-8BD1-020B338477B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8033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27ABBA-6275-2845-A3EA-B435CE895C0C}" type="datetimeFigureOut">
              <a:rPr lang="en-US" smtClean="0"/>
              <a:t>8/30/17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5463-6A86-2E43-8BD1-020B338477B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52240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27ABBA-6275-2845-A3EA-B435CE895C0C}" type="datetimeFigureOut">
              <a:rPr lang="en-US" smtClean="0"/>
              <a:t>8/30/17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5463-6A86-2E43-8BD1-020B338477B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89948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27ABBA-6275-2845-A3EA-B435CE895C0C}" type="datetimeFigureOut">
              <a:rPr lang="en-US" smtClean="0"/>
              <a:t>8/30/17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5463-6A86-2E43-8BD1-020B338477B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1948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27ABBA-6275-2845-A3EA-B435CE895C0C}" type="datetimeFigureOut">
              <a:rPr lang="en-US" smtClean="0"/>
              <a:t>8/30/17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B85463-6A86-2E43-8BD1-020B338477B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37301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tiff"/><Relationship Id="rId5" Type="http://schemas.openxmlformats.org/officeDocument/2006/relationships/image" Target="../media/image4.tiff"/><Relationship Id="rId6" Type="http://schemas.openxmlformats.org/officeDocument/2006/relationships/image" Target="../media/image5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tiff"/><Relationship Id="rId5" Type="http://schemas.openxmlformats.org/officeDocument/2006/relationships/image" Target="../media/image8.tiff"/><Relationship Id="rId6" Type="http://schemas.openxmlformats.org/officeDocument/2006/relationships/image" Target="../media/image9.tiff"/><Relationship Id="rId7" Type="http://schemas.openxmlformats.org/officeDocument/2006/relationships/image" Target="../media/image10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Beyer Research Focus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Internet of Things</a:t>
            </a:r>
          </a:p>
          <a:p>
            <a:pPr lvl="1"/>
            <a:r>
              <a:rPr lang="en-US"/>
              <a:t>Bluetooth Low Energy security</a:t>
            </a:r>
          </a:p>
          <a:p>
            <a:pPr lvl="2"/>
            <a:r>
              <a:rPr lang="en-US"/>
              <a:t>Device vulnerability analysis</a:t>
            </a:r>
          </a:p>
          <a:p>
            <a:pPr lvl="2"/>
            <a:r>
              <a:rPr lang="en-US"/>
              <a:t>Security tool development</a:t>
            </a:r>
          </a:p>
          <a:p>
            <a:pPr lvl="1"/>
            <a:r>
              <a:rPr lang="en-US"/>
              <a:t>Smart home automation security assessment</a:t>
            </a:r>
          </a:p>
          <a:p>
            <a:pPr lvl="2"/>
            <a:r>
              <a:rPr lang="en-US"/>
              <a:t>Privacy Leakage</a:t>
            </a:r>
          </a:p>
          <a:p>
            <a:pPr lvl="2"/>
            <a:r>
              <a:rPr lang="en-US"/>
              <a:t>Vulnerability analysis</a:t>
            </a:r>
          </a:p>
          <a:p>
            <a:pPr lvl="2"/>
            <a:r>
              <a:rPr lang="en-US"/>
              <a:t>Pattern-of-life models</a:t>
            </a:r>
          </a:p>
        </p:txBody>
      </p:sp>
    </p:spTree>
    <p:extLst>
      <p:ext uri="{BB962C8B-B14F-4D97-AF65-F5344CB8AC3E}">
        <p14:creationId xmlns:p14="http://schemas.microsoft.com/office/powerpoint/2010/main" val="21199802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/>
          <p:cNvSpPr/>
          <p:nvPr/>
        </p:nvSpPr>
        <p:spPr>
          <a:xfrm>
            <a:off x="155659" y="125988"/>
            <a:ext cx="7231090" cy="65415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TextBox 49"/>
          <p:cNvSpPr txBox="1"/>
          <p:nvPr/>
        </p:nvSpPr>
        <p:spPr>
          <a:xfrm>
            <a:off x="220672" y="202501"/>
            <a:ext cx="1909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Smart Home</a:t>
            </a:r>
            <a:endParaRPr lang="en-US" dirty="0"/>
          </a:p>
        </p:txBody>
      </p:sp>
      <p:grpSp>
        <p:nvGrpSpPr>
          <p:cNvPr id="52" name="Group 51"/>
          <p:cNvGrpSpPr/>
          <p:nvPr/>
        </p:nvGrpSpPr>
        <p:grpSpPr>
          <a:xfrm>
            <a:off x="5840873" y="2339699"/>
            <a:ext cx="2114090" cy="2114090"/>
            <a:chOff x="1258763" y="1235559"/>
            <a:chExt cx="1371600" cy="1371600"/>
          </a:xfrm>
        </p:grpSpPr>
        <p:sp>
          <p:nvSpPr>
            <p:cNvPr id="54" name="Arc 53"/>
            <p:cNvSpPr/>
            <p:nvPr/>
          </p:nvSpPr>
          <p:spPr>
            <a:xfrm rot="8100000" flipH="1">
              <a:off x="1258763" y="1235559"/>
              <a:ext cx="1371600" cy="1371600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Arc 54"/>
            <p:cNvSpPr/>
            <p:nvPr/>
          </p:nvSpPr>
          <p:spPr>
            <a:xfrm rot="8100000" flipH="1">
              <a:off x="1390916" y="1349859"/>
              <a:ext cx="1143000" cy="1143000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Arc 56"/>
            <p:cNvSpPr/>
            <p:nvPr/>
          </p:nvSpPr>
          <p:spPr>
            <a:xfrm rot="8100000" flipH="1">
              <a:off x="1523013" y="1464159"/>
              <a:ext cx="914400" cy="914400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Arc 57"/>
            <p:cNvSpPr/>
            <p:nvPr/>
          </p:nvSpPr>
          <p:spPr>
            <a:xfrm rot="8100000" flipH="1">
              <a:off x="1667659" y="1578459"/>
              <a:ext cx="685800" cy="685800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0" name="Arc 59"/>
            <p:cNvSpPr/>
            <p:nvPr/>
          </p:nvSpPr>
          <p:spPr>
            <a:xfrm rot="8100000" flipH="1">
              <a:off x="1820869" y="1692759"/>
              <a:ext cx="457200" cy="457200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1" name="Arc 60"/>
            <p:cNvSpPr/>
            <p:nvPr/>
          </p:nvSpPr>
          <p:spPr>
            <a:xfrm rot="8100000" flipH="1">
              <a:off x="1974915" y="1807059"/>
              <a:ext cx="228600" cy="228600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7" name="Oval 66"/>
            <p:cNvSpPr/>
            <p:nvPr/>
          </p:nvSpPr>
          <p:spPr>
            <a:xfrm>
              <a:off x="2049469" y="187566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220672" y="291088"/>
            <a:ext cx="7089629" cy="6291358"/>
            <a:chOff x="4795518" y="316488"/>
            <a:chExt cx="7089629" cy="6291358"/>
          </a:xfrm>
        </p:grpSpPr>
        <p:grpSp>
          <p:nvGrpSpPr>
            <p:cNvPr id="27" name="Group 26"/>
            <p:cNvGrpSpPr/>
            <p:nvPr/>
          </p:nvGrpSpPr>
          <p:grpSpPr>
            <a:xfrm>
              <a:off x="4795518" y="321138"/>
              <a:ext cx="7089629" cy="6284683"/>
              <a:chOff x="4868011" y="221151"/>
              <a:chExt cx="7089629" cy="6284683"/>
            </a:xfrm>
          </p:grpSpPr>
          <p:pic>
            <p:nvPicPr>
              <p:cNvPr id="24" name="Picture 23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868011" y="221151"/>
                <a:ext cx="7089629" cy="2741476"/>
              </a:xfrm>
              <a:prstGeom prst="rect">
                <a:avLst/>
              </a:prstGeom>
            </p:spPr>
          </p:pic>
          <p:pic>
            <p:nvPicPr>
              <p:cNvPr id="26" name="Picture 25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437137" y="783899"/>
                <a:ext cx="5953596" cy="5721935"/>
              </a:xfrm>
              <a:prstGeom prst="rect">
                <a:avLst/>
              </a:prstGeom>
            </p:spPr>
          </p:pic>
        </p:grpSp>
        <p:sp>
          <p:nvSpPr>
            <p:cNvPr id="44" name="Triangle 43"/>
            <p:cNvSpPr/>
            <p:nvPr/>
          </p:nvSpPr>
          <p:spPr>
            <a:xfrm>
              <a:off x="5373568" y="597232"/>
              <a:ext cx="5944672" cy="2263323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73" name="Group 72"/>
            <p:cNvGrpSpPr/>
            <p:nvPr/>
          </p:nvGrpSpPr>
          <p:grpSpPr>
            <a:xfrm>
              <a:off x="4799802" y="316488"/>
              <a:ext cx="7085345" cy="6291358"/>
              <a:chOff x="4876002" y="151388"/>
              <a:chExt cx="7085345" cy="6291358"/>
            </a:xfrm>
          </p:grpSpPr>
          <p:cxnSp>
            <p:nvCxnSpPr>
              <p:cNvPr id="74" name="Straight Connector 73"/>
              <p:cNvCxnSpPr/>
              <p:nvPr/>
            </p:nvCxnSpPr>
            <p:spPr>
              <a:xfrm>
                <a:off x="5445760" y="2697480"/>
                <a:ext cx="4008" cy="374324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/>
            </p:nvCxnSpPr>
            <p:spPr>
              <a:xfrm>
                <a:off x="11394440" y="2687320"/>
                <a:ext cx="2006" cy="375340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/>
            </p:nvCxnSpPr>
            <p:spPr>
              <a:xfrm flipH="1">
                <a:off x="5452845" y="6442745"/>
                <a:ext cx="5943600" cy="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/>
              <p:nvPr/>
            </p:nvCxnSpPr>
            <p:spPr>
              <a:xfrm flipH="1" flipV="1">
                <a:off x="8421567" y="733104"/>
                <a:ext cx="3275133" cy="216299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/>
            </p:nvCxnSpPr>
            <p:spPr>
              <a:xfrm>
                <a:off x="8421566" y="151388"/>
                <a:ext cx="2017834" cy="133451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/>
              <p:nvPr/>
            </p:nvCxnSpPr>
            <p:spPr>
              <a:xfrm flipH="1">
                <a:off x="11696700" y="2516311"/>
                <a:ext cx="264647" cy="37278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/>
              <p:nvPr/>
            </p:nvCxnSpPr>
            <p:spPr>
              <a:xfrm flipV="1">
                <a:off x="5146433" y="733104"/>
                <a:ext cx="3275133" cy="216299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/>
              <p:cNvCxnSpPr/>
              <p:nvPr/>
            </p:nvCxnSpPr>
            <p:spPr>
              <a:xfrm>
                <a:off x="4876002" y="2523305"/>
                <a:ext cx="264647" cy="37278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/>
              <p:cNvCxnSpPr/>
              <p:nvPr/>
            </p:nvCxnSpPr>
            <p:spPr>
              <a:xfrm flipH="1">
                <a:off x="4878893" y="151388"/>
                <a:ext cx="3539781" cy="236391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/>
            </p:nvCxnSpPr>
            <p:spPr>
              <a:xfrm flipV="1">
                <a:off x="10439400" y="1190625"/>
                <a:ext cx="0" cy="29527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/>
            </p:nvCxnSpPr>
            <p:spPr>
              <a:xfrm flipH="1" flipV="1">
                <a:off x="10972800" y="1190625"/>
                <a:ext cx="0" cy="681124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/>
            </p:nvCxnSpPr>
            <p:spPr>
              <a:xfrm flipH="1">
                <a:off x="10439400" y="1190625"/>
                <a:ext cx="533400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/>
            </p:nvCxnSpPr>
            <p:spPr>
              <a:xfrm>
                <a:off x="10972800" y="1871749"/>
                <a:ext cx="988547" cy="637568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8" name="Rectangle 47"/>
          <p:cNvSpPr/>
          <p:nvPr/>
        </p:nvSpPr>
        <p:spPr>
          <a:xfrm>
            <a:off x="8080328" y="125987"/>
            <a:ext cx="3914158" cy="65415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ectangle 48"/>
          <p:cNvSpPr/>
          <p:nvPr/>
        </p:nvSpPr>
        <p:spPr>
          <a:xfrm>
            <a:off x="8440026" y="247206"/>
            <a:ext cx="1354904" cy="54610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8141420" y="202501"/>
            <a:ext cx="2568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Host Machine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30016" y="2072094"/>
            <a:ext cx="3758184" cy="2713813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5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700749" flipH="1">
            <a:off x="9556983" y="2382989"/>
            <a:ext cx="729606" cy="33303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5131" y="2727610"/>
            <a:ext cx="5870448" cy="341314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8171176" y="6160173"/>
            <a:ext cx="37170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CITIoT: Classificaion, Identification, and Tracking of Internet of Things</a:t>
            </a:r>
          </a:p>
        </p:txBody>
      </p:sp>
    </p:spTree>
    <p:extLst>
      <p:ext uri="{BB962C8B-B14F-4D97-AF65-F5344CB8AC3E}">
        <p14:creationId xmlns:p14="http://schemas.microsoft.com/office/powerpoint/2010/main" val="1617772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2" name="Curved Connector 121"/>
          <p:cNvCxnSpPr/>
          <p:nvPr/>
        </p:nvCxnSpPr>
        <p:spPr>
          <a:xfrm>
            <a:off x="4254830" y="552550"/>
            <a:ext cx="1970192" cy="811052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3" name="TextBox 122"/>
          <p:cNvSpPr txBox="1"/>
          <p:nvPr/>
        </p:nvSpPr>
        <p:spPr>
          <a:xfrm>
            <a:off x="2963772" y="3911600"/>
            <a:ext cx="2582116" cy="116369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txBody>
          <a:bodyPr wrap="square" rtlCol="0">
            <a:noAutofit/>
          </a:bodyPr>
          <a:lstStyle/>
          <a:p>
            <a:r>
              <a:rPr lang="en-US" dirty="0"/>
              <a:t>Raspberry Pi</a:t>
            </a:r>
          </a:p>
        </p:txBody>
      </p:sp>
      <p:sp>
        <p:nvSpPr>
          <p:cNvPr id="124" name="TextBox 123"/>
          <p:cNvSpPr txBox="1"/>
          <p:nvPr/>
        </p:nvSpPr>
        <p:spPr>
          <a:xfrm>
            <a:off x="3246008" y="4256749"/>
            <a:ext cx="2017644" cy="7250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txBody>
          <a:bodyPr wrap="square" rtlCol="0">
            <a:noAutofit/>
          </a:bodyPr>
          <a:lstStyle/>
          <a:p>
            <a:r>
              <a:rPr lang="en-US" dirty="0"/>
              <a:t>Homebridge</a:t>
            </a:r>
          </a:p>
          <a:p>
            <a:r>
              <a:rPr lang="en-US" dirty="0"/>
              <a:t>	-WeMo Plugin</a:t>
            </a:r>
          </a:p>
        </p:txBody>
      </p:sp>
      <p:sp>
        <p:nvSpPr>
          <p:cNvPr id="125" name="TextBox 124"/>
          <p:cNvSpPr txBox="1"/>
          <p:nvPr/>
        </p:nvSpPr>
        <p:spPr>
          <a:xfrm>
            <a:off x="6225022" y="1363602"/>
            <a:ext cx="2451923" cy="15827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txBody>
          <a:bodyPr wrap="square" rtlCol="0">
            <a:noAutofit/>
          </a:bodyPr>
          <a:lstStyle/>
          <a:p>
            <a:r>
              <a:rPr lang="en-US" dirty="0" smtClean="0"/>
              <a:t>iPhone 6+</a:t>
            </a:r>
            <a:endParaRPr lang="en-US" dirty="0"/>
          </a:p>
        </p:txBody>
      </p:sp>
      <p:sp>
        <p:nvSpPr>
          <p:cNvPr id="126" name="TextBox 125"/>
          <p:cNvSpPr txBox="1"/>
          <p:nvPr/>
        </p:nvSpPr>
        <p:spPr>
          <a:xfrm>
            <a:off x="6914648" y="1742640"/>
            <a:ext cx="1072668" cy="42796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txBody>
          <a:bodyPr wrap="square" rtlCol="0">
            <a:noAutofit/>
          </a:bodyPr>
          <a:lstStyle/>
          <a:p>
            <a:pPr algn="ctr"/>
            <a:r>
              <a:rPr lang="en-US" dirty="0"/>
              <a:t>HomeKit</a:t>
            </a:r>
          </a:p>
        </p:txBody>
      </p:sp>
      <p:cxnSp>
        <p:nvCxnSpPr>
          <p:cNvPr id="127" name="Curved Connector 126"/>
          <p:cNvCxnSpPr>
            <a:stCxn id="124" idx="0"/>
          </p:cNvCxnSpPr>
          <p:nvPr/>
        </p:nvCxnSpPr>
        <p:spPr>
          <a:xfrm rot="5400000" flipH="1" flipV="1">
            <a:off x="4620836" y="1617788"/>
            <a:ext cx="1927806" cy="2659818"/>
          </a:xfrm>
          <a:prstGeom prst="curvedConnector2">
            <a:avLst/>
          </a:prstGeom>
          <a:ln>
            <a:solidFill>
              <a:schemeClr val="tx1"/>
            </a:solidFill>
            <a:prstDash val="solid"/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8" name="TextBox 127"/>
          <p:cNvSpPr txBox="1"/>
          <p:nvPr/>
        </p:nvSpPr>
        <p:spPr>
          <a:xfrm>
            <a:off x="666249" y="1741543"/>
            <a:ext cx="1874213" cy="94758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txBody>
          <a:bodyPr wrap="square" rtlCol="0">
            <a:noAutofit/>
          </a:bodyPr>
          <a:lstStyle/>
          <a:p>
            <a:r>
              <a:rPr lang="en-US" dirty="0" smtClean="0"/>
              <a:t>Apple TV</a:t>
            </a:r>
            <a:endParaRPr lang="en-US" dirty="0"/>
          </a:p>
        </p:txBody>
      </p:sp>
      <p:sp>
        <p:nvSpPr>
          <p:cNvPr id="129" name="TextBox 128"/>
          <p:cNvSpPr txBox="1"/>
          <p:nvPr/>
        </p:nvSpPr>
        <p:spPr>
          <a:xfrm>
            <a:off x="1062256" y="2104346"/>
            <a:ext cx="1072668" cy="42796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txBody>
          <a:bodyPr wrap="square" rtlCol="0">
            <a:noAutofit/>
          </a:bodyPr>
          <a:lstStyle/>
          <a:p>
            <a:pPr algn="ctr"/>
            <a:r>
              <a:rPr lang="en-US" dirty="0"/>
              <a:t>HomeKit</a:t>
            </a:r>
          </a:p>
        </p:txBody>
      </p:sp>
      <p:sp>
        <p:nvSpPr>
          <p:cNvPr id="159" name="Cloud 158"/>
          <p:cNvSpPr/>
          <p:nvPr/>
        </p:nvSpPr>
        <p:spPr>
          <a:xfrm>
            <a:off x="3378718" y="5712032"/>
            <a:ext cx="1752225" cy="954698"/>
          </a:xfrm>
          <a:prstGeom prst="clou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0" name="TextBox 159"/>
          <p:cNvSpPr txBox="1"/>
          <p:nvPr/>
        </p:nvSpPr>
        <p:spPr>
          <a:xfrm>
            <a:off x="3262225" y="5899106"/>
            <a:ext cx="19852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WiFi </a:t>
            </a:r>
            <a:r>
              <a:rPr lang="en-US" dirty="0" smtClean="0"/>
              <a:t>Devices</a:t>
            </a:r>
          </a:p>
          <a:p>
            <a:pPr algn="ctr"/>
            <a:r>
              <a:rPr lang="en-US" sz="1400" dirty="0" smtClean="0"/>
              <a:t>(w</a:t>
            </a:r>
            <a:r>
              <a:rPr lang="en-US" sz="1400" baseline="-25000" dirty="0" smtClean="0"/>
              <a:t>2</a:t>
            </a:r>
            <a:r>
              <a:rPr lang="en-US" sz="1400" dirty="0" smtClean="0"/>
              <a:t> - w</a:t>
            </a:r>
            <a:r>
              <a:rPr lang="en-US" sz="1400" baseline="-25000" dirty="0" smtClean="0"/>
              <a:t>9</a:t>
            </a:r>
            <a:r>
              <a:rPr lang="en-US" sz="1400" dirty="0" smtClean="0"/>
              <a:t>)</a:t>
            </a:r>
            <a:endParaRPr lang="en-US" sz="1400" dirty="0"/>
          </a:p>
        </p:txBody>
      </p:sp>
      <p:sp>
        <p:nvSpPr>
          <p:cNvPr id="157" name="Cloud 156"/>
          <p:cNvSpPr/>
          <p:nvPr/>
        </p:nvSpPr>
        <p:spPr>
          <a:xfrm>
            <a:off x="8959969" y="3563805"/>
            <a:ext cx="1752225" cy="954698"/>
          </a:xfrm>
          <a:prstGeom prst="clou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8" name="TextBox 157"/>
          <p:cNvSpPr txBox="1"/>
          <p:nvPr/>
        </p:nvSpPr>
        <p:spPr>
          <a:xfrm>
            <a:off x="8843476" y="3757480"/>
            <a:ext cx="198521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BLE Devices</a:t>
            </a:r>
          </a:p>
          <a:p>
            <a:pPr algn="ctr"/>
            <a:r>
              <a:rPr lang="en-US" sz="1400" dirty="0" smtClean="0"/>
              <a:t>(b</a:t>
            </a:r>
            <a:r>
              <a:rPr lang="en-US" sz="1400" baseline="-25000" dirty="0" smtClean="0"/>
              <a:t>1</a:t>
            </a:r>
            <a:r>
              <a:rPr lang="en-US" sz="1400" dirty="0" smtClean="0"/>
              <a:t> - b</a:t>
            </a:r>
            <a:r>
              <a:rPr lang="en-US" sz="1400" baseline="-25000" dirty="0" smtClean="0"/>
              <a:t>6</a:t>
            </a:r>
            <a:r>
              <a:rPr lang="en-US" sz="1400" dirty="0" smtClean="0"/>
              <a:t>)</a:t>
            </a:r>
          </a:p>
          <a:p>
            <a:pPr algn="ctr"/>
            <a:endParaRPr lang="en-US" dirty="0"/>
          </a:p>
        </p:txBody>
      </p:sp>
      <p:cxnSp>
        <p:nvCxnSpPr>
          <p:cNvPr id="132" name="Curved Connector 131"/>
          <p:cNvCxnSpPr>
            <a:stCxn id="126" idx="3"/>
            <a:endCxn id="157" idx="3"/>
          </p:cNvCxnSpPr>
          <p:nvPr/>
        </p:nvCxnSpPr>
        <p:spPr>
          <a:xfrm>
            <a:off x="7987316" y="1956622"/>
            <a:ext cx="1848766" cy="1661769"/>
          </a:xfrm>
          <a:prstGeom prst="curvedConnector2">
            <a:avLst/>
          </a:prstGeom>
          <a:ln>
            <a:solidFill>
              <a:schemeClr val="tx1"/>
            </a:solidFill>
            <a:prstDash val="solid"/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3" name="TextBox 132"/>
          <p:cNvSpPr txBox="1"/>
          <p:nvPr/>
        </p:nvSpPr>
        <p:spPr>
          <a:xfrm>
            <a:off x="6396883" y="2287370"/>
            <a:ext cx="2108200" cy="42796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txBody>
          <a:bodyPr wrap="square" rtlCol="0">
            <a:noAutofit/>
          </a:bodyPr>
          <a:lstStyle/>
          <a:p>
            <a:pPr algn="ctr"/>
            <a:r>
              <a:rPr lang="en-US" dirty="0" smtClean="0"/>
              <a:t>Device Specific Apps</a:t>
            </a:r>
            <a:endParaRPr lang="en-US" dirty="0"/>
          </a:p>
        </p:txBody>
      </p:sp>
      <p:cxnSp>
        <p:nvCxnSpPr>
          <p:cNvPr id="134" name="Straight Arrow Connector 133"/>
          <p:cNvCxnSpPr/>
          <p:nvPr/>
        </p:nvCxnSpPr>
        <p:spPr>
          <a:xfrm>
            <a:off x="4267860" y="5075296"/>
            <a:ext cx="0" cy="674836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5" name="Cloud 154"/>
          <p:cNvSpPr/>
          <p:nvPr/>
        </p:nvSpPr>
        <p:spPr>
          <a:xfrm>
            <a:off x="6574871" y="4619254"/>
            <a:ext cx="1752225" cy="954698"/>
          </a:xfrm>
          <a:prstGeom prst="clou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6" name="TextBox 155"/>
          <p:cNvSpPr txBox="1"/>
          <p:nvPr/>
        </p:nvSpPr>
        <p:spPr>
          <a:xfrm>
            <a:off x="6458378" y="4812929"/>
            <a:ext cx="198521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BLE Devices</a:t>
            </a:r>
          </a:p>
          <a:p>
            <a:pPr algn="ctr"/>
            <a:r>
              <a:rPr lang="en-US" sz="1400" dirty="0" smtClean="0"/>
              <a:t>(b</a:t>
            </a:r>
            <a:r>
              <a:rPr lang="en-US" sz="1400" baseline="-25000" dirty="0" smtClean="0"/>
              <a:t>7</a:t>
            </a:r>
            <a:r>
              <a:rPr lang="en-US" sz="1400" dirty="0" smtClean="0"/>
              <a:t> - b</a:t>
            </a:r>
            <a:r>
              <a:rPr lang="en-US" sz="1400" baseline="-25000" dirty="0" smtClean="0"/>
              <a:t>11</a:t>
            </a:r>
            <a:r>
              <a:rPr lang="en-US" sz="1400" dirty="0" smtClean="0"/>
              <a:t>)</a:t>
            </a:r>
          </a:p>
          <a:p>
            <a:pPr algn="ctr"/>
            <a:endParaRPr lang="en-US" dirty="0"/>
          </a:p>
        </p:txBody>
      </p:sp>
      <p:cxnSp>
        <p:nvCxnSpPr>
          <p:cNvPr id="136" name="Straight Arrow Connector 135"/>
          <p:cNvCxnSpPr/>
          <p:nvPr/>
        </p:nvCxnSpPr>
        <p:spPr>
          <a:xfrm>
            <a:off x="7450981" y="2715333"/>
            <a:ext cx="0" cy="1903921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7" name="Curved Connector 136"/>
          <p:cNvCxnSpPr>
            <a:stCxn id="124" idx="1"/>
            <a:endCxn id="142" idx="2"/>
          </p:cNvCxnSpPr>
          <p:nvPr/>
        </p:nvCxnSpPr>
        <p:spPr>
          <a:xfrm rot="10800000">
            <a:off x="1598590" y="2532310"/>
            <a:ext cx="1365182" cy="1961139"/>
          </a:xfrm>
          <a:prstGeom prst="curvedConnector2">
            <a:avLst/>
          </a:prstGeom>
          <a:ln>
            <a:solidFill>
              <a:schemeClr val="tx1"/>
            </a:solidFill>
            <a:prstDash val="dash"/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8" name="Curved Connector 137"/>
          <p:cNvCxnSpPr>
            <a:stCxn id="140" idx="0"/>
          </p:cNvCxnSpPr>
          <p:nvPr/>
        </p:nvCxnSpPr>
        <p:spPr>
          <a:xfrm rot="5400000" flipH="1" flipV="1">
            <a:off x="2367895" y="-158422"/>
            <a:ext cx="1135427" cy="2664504"/>
          </a:xfrm>
          <a:prstGeom prst="curvedConnector2">
            <a:avLst/>
          </a:prstGeom>
          <a:ln>
            <a:solidFill>
              <a:schemeClr val="tx1"/>
            </a:solidFill>
            <a:prstDash val="dash"/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0" name="TextBox 139"/>
          <p:cNvSpPr txBox="1"/>
          <p:nvPr/>
        </p:nvSpPr>
        <p:spPr>
          <a:xfrm>
            <a:off x="6853152" y="157503"/>
            <a:ext cx="1072668" cy="427963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noAutofit/>
          </a:bodyPr>
          <a:lstStyle/>
          <a:p>
            <a:pPr algn="ctr"/>
            <a:r>
              <a:rPr lang="en-US" sz="1200" dirty="0" smtClean="0"/>
              <a:t>Voice Commands</a:t>
            </a:r>
          </a:p>
          <a:p>
            <a:pPr algn="ctr"/>
            <a:r>
              <a:rPr lang="en-US" sz="1200" dirty="0" smtClean="0"/>
              <a:t>via Siri</a:t>
            </a:r>
            <a:endParaRPr lang="en-US" sz="1200" dirty="0"/>
          </a:p>
        </p:txBody>
      </p:sp>
      <p:grpSp>
        <p:nvGrpSpPr>
          <p:cNvPr id="141" name="Group 140"/>
          <p:cNvGrpSpPr/>
          <p:nvPr/>
        </p:nvGrpSpPr>
        <p:grpSpPr>
          <a:xfrm>
            <a:off x="9101859" y="5412713"/>
            <a:ext cx="2625107" cy="1099061"/>
            <a:chOff x="9101859" y="5412713"/>
            <a:chExt cx="2625107" cy="1099061"/>
          </a:xfrm>
          <a:solidFill>
            <a:schemeClr val="bg1"/>
          </a:solidFill>
        </p:grpSpPr>
        <p:sp>
          <p:nvSpPr>
            <p:cNvPr id="150" name="TextBox 149"/>
            <p:cNvSpPr txBox="1"/>
            <p:nvPr/>
          </p:nvSpPr>
          <p:spPr>
            <a:xfrm>
              <a:off x="9101859" y="5412713"/>
              <a:ext cx="2625107" cy="1099061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txBody>
            <a:bodyPr wrap="square" rtlCol="0">
              <a:noAutofit/>
            </a:bodyPr>
            <a:lstStyle/>
            <a:p>
              <a:endParaRPr lang="en-US" dirty="0"/>
            </a:p>
          </p:txBody>
        </p:sp>
        <p:cxnSp>
          <p:nvCxnSpPr>
            <p:cNvPr id="151" name="Straight Arrow Connector 150"/>
            <p:cNvCxnSpPr/>
            <p:nvPr/>
          </p:nvCxnSpPr>
          <p:spPr>
            <a:xfrm flipV="1">
              <a:off x="9254408" y="5696004"/>
              <a:ext cx="801084" cy="0"/>
            </a:xfrm>
            <a:prstGeom prst="straightConnector1">
              <a:avLst/>
            </a:prstGeom>
            <a:grpFill/>
            <a:ln>
              <a:solidFill>
                <a:schemeClr val="tx1"/>
              </a:solidFill>
              <a:headEnd type="triangl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Arrow Connector 151"/>
            <p:cNvCxnSpPr/>
            <p:nvPr/>
          </p:nvCxnSpPr>
          <p:spPr>
            <a:xfrm flipV="1">
              <a:off x="9254408" y="6229404"/>
              <a:ext cx="801084" cy="0"/>
            </a:xfrm>
            <a:prstGeom prst="straightConnector1">
              <a:avLst/>
            </a:prstGeom>
            <a:grpFill/>
            <a:ln>
              <a:solidFill>
                <a:schemeClr val="tx1"/>
              </a:solidFill>
              <a:prstDash val="dash"/>
              <a:headEnd type="triangl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3" name="TextBox 152"/>
            <p:cNvSpPr txBox="1"/>
            <p:nvPr/>
          </p:nvSpPr>
          <p:spPr>
            <a:xfrm>
              <a:off x="10155479" y="5482023"/>
              <a:ext cx="1431326" cy="427963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US" sz="1400" dirty="0" smtClean="0"/>
                <a:t>User in Smart Home</a:t>
              </a:r>
              <a:endParaRPr lang="en-US" sz="1400" dirty="0"/>
            </a:p>
          </p:txBody>
        </p:sp>
        <p:sp>
          <p:nvSpPr>
            <p:cNvPr id="154" name="TextBox 153"/>
            <p:cNvSpPr txBox="1"/>
            <p:nvPr/>
          </p:nvSpPr>
          <p:spPr>
            <a:xfrm>
              <a:off x="10178086" y="6015423"/>
              <a:ext cx="1431326" cy="427963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US" sz="1400" dirty="0" smtClean="0"/>
                <a:t>User away from Smart Home</a:t>
              </a:r>
              <a:endParaRPr lang="en-US" sz="1400" dirty="0"/>
            </a:p>
          </p:txBody>
        </p:sp>
      </p:grpSp>
      <p:sp>
        <p:nvSpPr>
          <p:cNvPr id="142" name="TextBox 141"/>
          <p:cNvSpPr txBox="1"/>
          <p:nvPr/>
        </p:nvSpPr>
        <p:spPr>
          <a:xfrm>
            <a:off x="9197153" y="2262281"/>
            <a:ext cx="1072668" cy="427963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sz="1200" dirty="0" smtClean="0"/>
              <a:t>&lt;&lt;BLE&gt;&gt;</a:t>
            </a:r>
            <a:endParaRPr lang="en-US" sz="1200" dirty="0"/>
          </a:p>
        </p:txBody>
      </p:sp>
      <p:sp>
        <p:nvSpPr>
          <p:cNvPr id="143" name="TextBox 142"/>
          <p:cNvSpPr txBox="1"/>
          <p:nvPr/>
        </p:nvSpPr>
        <p:spPr>
          <a:xfrm>
            <a:off x="7251728" y="3078135"/>
            <a:ext cx="1072668" cy="427963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>
            <a:noAutofit/>
          </a:bodyPr>
          <a:lstStyle/>
          <a:p>
            <a:pPr algn="ctr"/>
            <a:r>
              <a:rPr lang="en-US" sz="1200" dirty="0" smtClean="0"/>
              <a:t>&lt;&lt;BLE&gt;&gt;</a:t>
            </a:r>
            <a:endParaRPr lang="en-US" sz="1200" dirty="0"/>
          </a:p>
        </p:txBody>
      </p:sp>
      <p:sp>
        <p:nvSpPr>
          <p:cNvPr id="144" name="TextBox 143"/>
          <p:cNvSpPr txBox="1"/>
          <p:nvPr/>
        </p:nvSpPr>
        <p:spPr>
          <a:xfrm>
            <a:off x="4174768" y="5198732"/>
            <a:ext cx="1072668" cy="427963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>
            <a:noAutofit/>
          </a:bodyPr>
          <a:lstStyle/>
          <a:p>
            <a:pPr algn="ctr"/>
            <a:r>
              <a:rPr lang="en-US" sz="1200" dirty="0" smtClean="0"/>
              <a:t>&lt;&lt;WiFi&gt;&gt;</a:t>
            </a:r>
            <a:endParaRPr lang="en-US" sz="1200" dirty="0"/>
          </a:p>
        </p:txBody>
      </p:sp>
      <p:sp>
        <p:nvSpPr>
          <p:cNvPr id="145" name="TextBox 144"/>
          <p:cNvSpPr txBox="1"/>
          <p:nvPr/>
        </p:nvSpPr>
        <p:spPr>
          <a:xfrm>
            <a:off x="4190984" y="3298897"/>
            <a:ext cx="1072668" cy="427963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>
            <a:noAutofit/>
          </a:bodyPr>
          <a:lstStyle/>
          <a:p>
            <a:pPr algn="ctr"/>
            <a:r>
              <a:rPr lang="en-US" sz="1200" dirty="0" smtClean="0"/>
              <a:t>&lt;&lt;WiFi&gt;&gt;</a:t>
            </a:r>
            <a:endParaRPr lang="en-US" sz="1200" dirty="0"/>
          </a:p>
        </p:txBody>
      </p:sp>
      <p:sp>
        <p:nvSpPr>
          <p:cNvPr id="146" name="TextBox 145"/>
          <p:cNvSpPr txBox="1"/>
          <p:nvPr/>
        </p:nvSpPr>
        <p:spPr>
          <a:xfrm>
            <a:off x="928199" y="3453311"/>
            <a:ext cx="1072668" cy="427963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>
            <a:noAutofit/>
          </a:bodyPr>
          <a:lstStyle/>
          <a:p>
            <a:pPr algn="ctr"/>
            <a:r>
              <a:rPr lang="en-US" sz="1200" dirty="0" smtClean="0"/>
              <a:t>&lt;&lt;WiFi&gt;&gt;</a:t>
            </a:r>
            <a:endParaRPr lang="en-US" sz="1200" dirty="0"/>
          </a:p>
        </p:txBody>
      </p:sp>
      <p:cxnSp>
        <p:nvCxnSpPr>
          <p:cNvPr id="148" name="Curved Connector 147"/>
          <p:cNvCxnSpPr>
            <a:stCxn id="125" idx="0"/>
            <a:endCxn id="149" idx="0"/>
          </p:cNvCxnSpPr>
          <p:nvPr/>
        </p:nvCxnSpPr>
        <p:spPr>
          <a:xfrm rot="16200000" flipV="1">
            <a:off x="5367174" y="-720208"/>
            <a:ext cx="971467" cy="3196154"/>
          </a:xfrm>
          <a:prstGeom prst="curvedConnector3">
            <a:avLst>
              <a:gd name="adj1" fmla="val 123531"/>
            </a:avLst>
          </a:prstGeom>
          <a:ln>
            <a:solidFill>
              <a:schemeClr val="tx1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9" name="TextBox 148"/>
          <p:cNvSpPr txBox="1"/>
          <p:nvPr/>
        </p:nvSpPr>
        <p:spPr>
          <a:xfrm>
            <a:off x="3718496" y="392135"/>
            <a:ext cx="1072668" cy="42796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txBody>
          <a:bodyPr wrap="square" rtlCol="0">
            <a:noAutofit/>
          </a:bodyPr>
          <a:lstStyle/>
          <a:p>
            <a:pPr algn="ctr"/>
            <a:r>
              <a:rPr lang="en-US" dirty="0" smtClean="0"/>
              <a:t>iCloud</a:t>
            </a:r>
            <a:endParaRPr lang="en-US" dirty="0"/>
          </a:p>
        </p:txBody>
      </p:sp>
      <p:cxnSp>
        <p:nvCxnSpPr>
          <p:cNvPr id="37" name="Curved Connector 36"/>
          <p:cNvCxnSpPr>
            <a:endCxn id="129" idx="3"/>
          </p:cNvCxnSpPr>
          <p:nvPr/>
        </p:nvCxnSpPr>
        <p:spPr>
          <a:xfrm rot="10800000">
            <a:off x="2134925" y="2318328"/>
            <a:ext cx="6825047" cy="1832170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2940209" y="1985406"/>
            <a:ext cx="1072668" cy="427963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>
            <a:noAutofit/>
          </a:bodyPr>
          <a:lstStyle/>
          <a:p>
            <a:pPr algn="ctr"/>
            <a:r>
              <a:rPr lang="en-US" sz="1200" dirty="0" smtClean="0"/>
              <a:t>&lt;&lt;BLE&gt;&gt;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920883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832133" y="1393903"/>
            <a:ext cx="4364062" cy="407019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80401" y="2810574"/>
            <a:ext cx="1855279" cy="1236852"/>
          </a:xfrm>
          <a:prstGeom prst="rect">
            <a:avLst/>
          </a:prstGeom>
        </p:spPr>
      </p:pic>
      <p:sp>
        <p:nvSpPr>
          <p:cNvPr id="57" name="Rectangle 56"/>
          <p:cNvSpPr/>
          <p:nvPr/>
        </p:nvSpPr>
        <p:spPr>
          <a:xfrm>
            <a:off x="7396720" y="3188369"/>
            <a:ext cx="401052" cy="48126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dirty="0" smtClean="0">
                <a:solidFill>
                  <a:sysClr val="windowText" lastClr="000000"/>
                </a:solidFill>
              </a:rPr>
              <a:t>.csv</a:t>
            </a:r>
            <a:endParaRPr lang="en-US" sz="1400" dirty="0">
              <a:solidFill>
                <a:sysClr val="windowText" lastClr="000000"/>
              </a:solidFill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4864065" y="3188369"/>
            <a:ext cx="401052" cy="48126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dirty="0" smtClean="0">
                <a:solidFill>
                  <a:sysClr val="windowText" lastClr="000000"/>
                </a:solidFill>
              </a:rPr>
              <a:t>.pcap</a:t>
            </a:r>
            <a:endParaRPr lang="en-US" sz="1400" dirty="0">
              <a:solidFill>
                <a:sysClr val="windowText" lastClr="000000"/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2990755" y="1970401"/>
            <a:ext cx="1419711" cy="29171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3290214" y="3660317"/>
            <a:ext cx="820793" cy="1205215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3069878" y="2615992"/>
            <a:ext cx="1261872" cy="1037022"/>
            <a:chOff x="2441873" y="477343"/>
            <a:chExt cx="1261464" cy="1037022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5" cstate="hq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599489" y="640837"/>
              <a:ext cx="947033" cy="710275"/>
            </a:xfrm>
            <a:prstGeom prst="rect">
              <a:avLst/>
            </a:prstGeom>
          </p:spPr>
        </p:pic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5" cstate="hq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441873" y="804090"/>
              <a:ext cx="947033" cy="710275"/>
            </a:xfrm>
            <a:prstGeom prst="rect">
              <a:avLst/>
            </a:prstGeom>
          </p:spPr>
        </p:pic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5" cstate="hq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756304" y="477343"/>
              <a:ext cx="947033" cy="710275"/>
            </a:xfrm>
            <a:prstGeom prst="rect">
              <a:avLst/>
            </a:prstGeom>
          </p:spPr>
        </p:pic>
      </p:grpSp>
      <p:sp>
        <p:nvSpPr>
          <p:cNvPr id="53" name="TextBox 52"/>
          <p:cNvSpPr txBox="1"/>
          <p:nvPr/>
        </p:nvSpPr>
        <p:spPr>
          <a:xfrm>
            <a:off x="2708005" y="1975454"/>
            <a:ext cx="19852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Passive </a:t>
            </a:r>
          </a:p>
          <a:p>
            <a:pPr algn="ctr"/>
            <a:r>
              <a:rPr lang="en-US" dirty="0"/>
              <a:t>S</a:t>
            </a:r>
            <a:r>
              <a:rPr lang="en-US" dirty="0" smtClean="0"/>
              <a:t>niffing</a:t>
            </a:r>
            <a:endParaRPr lang="en-US" dirty="0"/>
          </a:p>
        </p:txBody>
      </p:sp>
      <p:grpSp>
        <p:nvGrpSpPr>
          <p:cNvPr id="102" name="Group 101"/>
          <p:cNvGrpSpPr/>
          <p:nvPr/>
        </p:nvGrpSpPr>
        <p:grpSpPr>
          <a:xfrm>
            <a:off x="203809" y="2221607"/>
            <a:ext cx="1985211" cy="2421190"/>
            <a:chOff x="20077" y="700626"/>
            <a:chExt cx="1985211" cy="2421190"/>
          </a:xfrm>
        </p:grpSpPr>
        <p:grpSp>
          <p:nvGrpSpPr>
            <p:cNvPr id="24" name="Group 23"/>
            <p:cNvGrpSpPr/>
            <p:nvPr/>
          </p:nvGrpSpPr>
          <p:grpSpPr>
            <a:xfrm>
              <a:off x="20077" y="2167118"/>
              <a:ext cx="1985211" cy="954698"/>
              <a:chOff x="-14866" y="2167118"/>
              <a:chExt cx="1985211" cy="954698"/>
            </a:xfrm>
          </p:grpSpPr>
          <p:sp>
            <p:nvSpPr>
              <p:cNvPr id="59" name="Cloud 58"/>
              <p:cNvSpPr/>
              <p:nvPr/>
            </p:nvSpPr>
            <p:spPr>
              <a:xfrm>
                <a:off x="101627" y="2167118"/>
                <a:ext cx="1752225" cy="954698"/>
              </a:xfrm>
              <a:prstGeom prst="cloud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3" name="TextBox 62"/>
              <p:cNvSpPr txBox="1"/>
              <p:nvPr/>
            </p:nvSpPr>
            <p:spPr>
              <a:xfrm>
                <a:off x="-14866" y="2354192"/>
                <a:ext cx="198521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/>
                  <a:t>WiFi Devices</a:t>
                </a:r>
                <a:endParaRPr lang="en-US" dirty="0"/>
              </a:p>
            </p:txBody>
          </p:sp>
        </p:grpSp>
        <p:grpSp>
          <p:nvGrpSpPr>
            <p:cNvPr id="23" name="Group 22"/>
            <p:cNvGrpSpPr/>
            <p:nvPr/>
          </p:nvGrpSpPr>
          <p:grpSpPr>
            <a:xfrm>
              <a:off x="20077" y="700626"/>
              <a:ext cx="1985211" cy="954698"/>
              <a:chOff x="55020" y="700626"/>
              <a:chExt cx="1985211" cy="954698"/>
            </a:xfrm>
          </p:grpSpPr>
          <p:sp>
            <p:nvSpPr>
              <p:cNvPr id="14" name="Cloud 13"/>
              <p:cNvSpPr/>
              <p:nvPr/>
            </p:nvSpPr>
            <p:spPr>
              <a:xfrm>
                <a:off x="171513" y="700626"/>
                <a:ext cx="1752225" cy="954698"/>
              </a:xfrm>
              <a:prstGeom prst="cloud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5" name="TextBox 64"/>
              <p:cNvSpPr txBox="1"/>
              <p:nvPr/>
            </p:nvSpPr>
            <p:spPr>
              <a:xfrm>
                <a:off x="55020" y="894301"/>
                <a:ext cx="198521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/>
                  <a:t>BLE Devices</a:t>
                </a:r>
                <a:endParaRPr lang="en-US" dirty="0"/>
              </a:p>
            </p:txBody>
          </p:sp>
        </p:grpSp>
      </p:grpSp>
      <p:grpSp>
        <p:nvGrpSpPr>
          <p:cNvPr id="28" name="Group 27"/>
          <p:cNvGrpSpPr/>
          <p:nvPr/>
        </p:nvGrpSpPr>
        <p:grpSpPr>
          <a:xfrm>
            <a:off x="1215609" y="2746402"/>
            <a:ext cx="1371600" cy="1371600"/>
            <a:chOff x="1258763" y="1235559"/>
            <a:chExt cx="1371600" cy="1371600"/>
          </a:xfrm>
        </p:grpSpPr>
        <p:sp>
          <p:nvSpPr>
            <p:cNvPr id="26" name="Arc 25"/>
            <p:cNvSpPr/>
            <p:nvPr/>
          </p:nvSpPr>
          <p:spPr>
            <a:xfrm rot="8100000" flipH="1">
              <a:off x="1258763" y="1235559"/>
              <a:ext cx="1371600" cy="1371600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7" name="Arc 66"/>
            <p:cNvSpPr/>
            <p:nvPr/>
          </p:nvSpPr>
          <p:spPr>
            <a:xfrm rot="8100000" flipH="1">
              <a:off x="1390916" y="1349859"/>
              <a:ext cx="1143000" cy="1143000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Arc 67"/>
            <p:cNvSpPr/>
            <p:nvPr/>
          </p:nvSpPr>
          <p:spPr>
            <a:xfrm rot="8100000" flipH="1">
              <a:off x="1523013" y="1464159"/>
              <a:ext cx="914400" cy="914400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9" name="Arc 68"/>
            <p:cNvSpPr/>
            <p:nvPr/>
          </p:nvSpPr>
          <p:spPr>
            <a:xfrm rot="8100000" flipH="1">
              <a:off x="1667659" y="1578459"/>
              <a:ext cx="685800" cy="685800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1" name="Arc 70"/>
            <p:cNvSpPr/>
            <p:nvPr/>
          </p:nvSpPr>
          <p:spPr>
            <a:xfrm rot="8100000" flipH="1">
              <a:off x="1820869" y="1692759"/>
              <a:ext cx="457200" cy="457200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3" name="Arc 72"/>
            <p:cNvSpPr/>
            <p:nvPr/>
          </p:nvSpPr>
          <p:spPr>
            <a:xfrm rot="8100000" flipH="1">
              <a:off x="1974915" y="1807059"/>
              <a:ext cx="228600" cy="228600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Oval 26"/>
            <p:cNvSpPr/>
            <p:nvPr/>
          </p:nvSpPr>
          <p:spPr>
            <a:xfrm>
              <a:off x="2049469" y="187566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35" name="Straight Arrow Connector 34"/>
          <p:cNvCxnSpPr>
            <a:endCxn id="58" idx="1"/>
          </p:cNvCxnSpPr>
          <p:nvPr/>
        </p:nvCxnSpPr>
        <p:spPr>
          <a:xfrm>
            <a:off x="4417963" y="2882979"/>
            <a:ext cx="446102" cy="54602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>
            <a:endCxn id="58" idx="1"/>
          </p:cNvCxnSpPr>
          <p:nvPr/>
        </p:nvCxnSpPr>
        <p:spPr>
          <a:xfrm flipV="1">
            <a:off x="4410466" y="3429001"/>
            <a:ext cx="453599" cy="54602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 flipV="1">
            <a:off x="5265117" y="3429000"/>
            <a:ext cx="357931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336329" y="1975454"/>
            <a:ext cx="19852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Device Classification,</a:t>
            </a:r>
          </a:p>
          <a:p>
            <a:pPr algn="ctr"/>
            <a:r>
              <a:rPr lang="en-US" dirty="0" smtClean="0"/>
              <a:t>Event ID,</a:t>
            </a:r>
          </a:p>
          <a:p>
            <a:pPr algn="ctr"/>
            <a:r>
              <a:rPr lang="en-US" dirty="0" smtClean="0"/>
              <a:t>User Tracking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697998" y="3443253"/>
            <a:ext cx="1261872" cy="1108918"/>
          </a:xfrm>
          <a:prstGeom prst="rect">
            <a:avLst/>
          </a:prstGeom>
        </p:spPr>
      </p:pic>
      <p:sp>
        <p:nvSpPr>
          <p:cNvPr id="78" name="Rectangle 77"/>
          <p:cNvSpPr/>
          <p:nvPr/>
        </p:nvSpPr>
        <p:spPr>
          <a:xfrm>
            <a:off x="5619079" y="1970401"/>
            <a:ext cx="1419711" cy="29171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0" name="Straight Arrow Connector 79"/>
          <p:cNvCxnSpPr/>
          <p:nvPr/>
        </p:nvCxnSpPr>
        <p:spPr>
          <a:xfrm flipV="1">
            <a:off x="7038789" y="3429000"/>
            <a:ext cx="357931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/>
          <p:nvPr/>
        </p:nvCxnSpPr>
        <p:spPr>
          <a:xfrm flipV="1">
            <a:off x="7799678" y="3429000"/>
            <a:ext cx="357931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26620" y="2940025"/>
            <a:ext cx="1261872" cy="977951"/>
          </a:xfrm>
          <a:prstGeom prst="rect">
            <a:avLst/>
          </a:prstGeom>
        </p:spPr>
      </p:pic>
      <p:sp>
        <p:nvSpPr>
          <p:cNvPr id="94" name="TextBox 93"/>
          <p:cNvSpPr txBox="1"/>
          <p:nvPr/>
        </p:nvSpPr>
        <p:spPr>
          <a:xfrm>
            <a:off x="7864951" y="1997164"/>
            <a:ext cx="19852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Import,</a:t>
            </a:r>
          </a:p>
          <a:p>
            <a:pPr algn="ctr"/>
            <a:r>
              <a:rPr lang="en-US" dirty="0" smtClean="0"/>
              <a:t>Visualize data</a:t>
            </a:r>
            <a:endParaRPr lang="en-US" dirty="0"/>
          </a:p>
        </p:txBody>
      </p:sp>
      <p:sp>
        <p:nvSpPr>
          <p:cNvPr id="96" name="Rectangle 95"/>
          <p:cNvSpPr/>
          <p:nvPr/>
        </p:nvSpPr>
        <p:spPr>
          <a:xfrm>
            <a:off x="8147701" y="1970401"/>
            <a:ext cx="1419711" cy="29171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6" name="Straight Arrow Connector 145"/>
          <p:cNvCxnSpPr/>
          <p:nvPr/>
        </p:nvCxnSpPr>
        <p:spPr>
          <a:xfrm flipV="1">
            <a:off x="9567411" y="3429000"/>
            <a:ext cx="357931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TextBox 146"/>
          <p:cNvSpPr txBox="1"/>
          <p:nvPr/>
        </p:nvSpPr>
        <p:spPr>
          <a:xfrm>
            <a:off x="9915435" y="2366496"/>
            <a:ext cx="1985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Plots</a:t>
            </a:r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5336328" y="219873"/>
            <a:ext cx="1985211" cy="646331"/>
            <a:chOff x="5336329" y="313559"/>
            <a:chExt cx="1985211" cy="646331"/>
          </a:xfrm>
        </p:grpSpPr>
        <p:sp>
          <p:nvSpPr>
            <p:cNvPr id="2" name="Rectangle 1"/>
            <p:cNvSpPr/>
            <p:nvPr/>
          </p:nvSpPr>
          <p:spPr>
            <a:xfrm>
              <a:off x="5619079" y="357832"/>
              <a:ext cx="1419710" cy="55778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5336329" y="313559"/>
              <a:ext cx="1985211" cy="646331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US" dirty="0" smtClean="0"/>
                <a:t>Homebridge</a:t>
              </a:r>
            </a:p>
            <a:p>
              <a:pPr algn="ctr"/>
              <a:r>
                <a:rPr lang="en-US" dirty="0" smtClean="0"/>
                <a:t>Logs</a:t>
              </a:r>
              <a:endParaRPr lang="en-US" dirty="0"/>
            </a:p>
          </p:txBody>
        </p:sp>
      </p:grpSp>
      <p:sp>
        <p:nvSpPr>
          <p:cNvPr id="46" name="Rectangle 45"/>
          <p:cNvSpPr/>
          <p:nvPr/>
        </p:nvSpPr>
        <p:spPr>
          <a:xfrm>
            <a:off x="5619078" y="6081791"/>
            <a:ext cx="1419710" cy="5577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5336328" y="6036071"/>
            <a:ext cx="1985211" cy="6492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Test Matrix</a:t>
            </a:r>
          </a:p>
          <a:p>
            <a:pPr algn="ctr"/>
            <a:r>
              <a:rPr lang="en-US" dirty="0" smtClean="0"/>
              <a:t>Logs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8657030" y="6120051"/>
            <a:ext cx="401052" cy="48126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dirty="0" smtClean="0">
                <a:solidFill>
                  <a:sysClr val="windowText" lastClr="000000"/>
                </a:solidFill>
              </a:rPr>
              <a:t>.csv</a:t>
            </a:r>
            <a:endParaRPr lang="en-US" sz="1400" dirty="0">
              <a:solidFill>
                <a:sysClr val="windowText" lastClr="000000"/>
              </a:solidFill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8657030" y="296746"/>
            <a:ext cx="401052" cy="48126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dirty="0" smtClean="0">
                <a:solidFill>
                  <a:sysClr val="windowText" lastClr="000000"/>
                </a:solidFill>
              </a:rPr>
              <a:t>.csv</a:t>
            </a:r>
            <a:endParaRPr lang="en-US" sz="1400" dirty="0">
              <a:solidFill>
                <a:sysClr val="windowText" lastClr="000000"/>
              </a:solidFill>
            </a:endParaRPr>
          </a:p>
        </p:txBody>
      </p:sp>
      <p:cxnSp>
        <p:nvCxnSpPr>
          <p:cNvPr id="21" name="Straight Arrow Connector 20"/>
          <p:cNvCxnSpPr>
            <a:endCxn id="61" idx="1"/>
          </p:cNvCxnSpPr>
          <p:nvPr/>
        </p:nvCxnSpPr>
        <p:spPr>
          <a:xfrm>
            <a:off x="7038788" y="537377"/>
            <a:ext cx="1618242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>
            <a:off x="7038788" y="6362935"/>
            <a:ext cx="1618242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>
            <a:stCxn id="61" idx="2"/>
            <a:endCxn id="96" idx="0"/>
          </p:cNvCxnSpPr>
          <p:nvPr/>
        </p:nvCxnSpPr>
        <p:spPr>
          <a:xfrm>
            <a:off x="8857556" y="778009"/>
            <a:ext cx="1" cy="119239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stCxn id="60" idx="0"/>
            <a:endCxn id="96" idx="2"/>
          </p:cNvCxnSpPr>
          <p:nvPr/>
        </p:nvCxnSpPr>
        <p:spPr>
          <a:xfrm flipV="1">
            <a:off x="8857556" y="4887600"/>
            <a:ext cx="1" cy="123245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2832133" y="1401487"/>
            <a:ext cx="1985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IoTCIT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2807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4229</TotalTime>
  <Words>143</Words>
  <Application>Microsoft Macintosh PowerPoint</Application>
  <PresentationFormat>Widescreen</PresentationFormat>
  <Paragraphs>57</Paragraphs>
  <Slides>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Beyer Research Focus</vt:lpstr>
      <vt:lpstr>PowerPoint Presentation</vt:lpstr>
      <vt:lpstr>PowerPoint Presentation</vt:lpstr>
      <vt:lpstr>PowerPoint Presentation</vt:lpstr>
    </vt:vector>
  </TitlesOfParts>
  <Company>USAF</Company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Steven</dc:creator>
  <cp:lastModifiedBy>Microsoft Office User</cp:lastModifiedBy>
  <cp:revision>56</cp:revision>
  <dcterms:created xsi:type="dcterms:W3CDTF">2016-09-29T00:54:10Z</dcterms:created>
  <dcterms:modified xsi:type="dcterms:W3CDTF">2017-08-30T13:53:30Z</dcterms:modified>
</cp:coreProperties>
</file>